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80" r:id="rId3"/>
    <p:sldId id="281" r:id="rId4"/>
    <p:sldId id="282" r:id="rId5"/>
    <p:sldId id="283" r:id="rId6"/>
    <p:sldId id="284" r:id="rId7"/>
    <p:sldId id="285" r:id="rId8"/>
    <p:sldId id="302" r:id="rId9"/>
    <p:sldId id="307" r:id="rId10"/>
    <p:sldId id="308" r:id="rId11"/>
    <p:sldId id="309" r:id="rId12"/>
    <p:sldId id="310" r:id="rId13"/>
    <p:sldId id="311" r:id="rId14"/>
    <p:sldId id="305" r:id="rId15"/>
    <p:sldId id="306" r:id="rId16"/>
    <p:sldId id="303" r:id="rId17"/>
    <p:sldId id="293" r:id="rId18"/>
    <p:sldId id="313" r:id="rId19"/>
    <p:sldId id="31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1" autoAdjust="0"/>
    <p:restoredTop sz="86434" autoAdjust="0"/>
  </p:normalViewPr>
  <p:slideViewPr>
    <p:cSldViewPr>
      <p:cViewPr varScale="1">
        <p:scale>
          <a:sx n="45" d="100"/>
          <a:sy n="45" d="100"/>
        </p:scale>
        <p:origin x="60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B60B7-542A-403F-A8B2-C0123543DA5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5912-9A15-4DFB-853F-4907FBC4C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98172-D1B0-4949-804A-DB4EBB20547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0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C5B71-F004-45EC-B422-50583B636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48735-2DDC-4205-941A-6401DA8815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0B5B7-F15C-4210-9E96-2DC0D5238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9918E-82C4-46EE-AFFE-35F2931C3B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7F128-AB87-40D3-91F5-E8D2D4911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A746E-5D8E-46A4-95D4-E817B93FE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006E1-3323-4F0D-99E1-AB16C4E0C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AF161-6D8C-436B-8B66-C520E250A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16F90-5C92-432B-9D06-E454A2C00A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65C83-5359-4E39-9921-2C8A9F3FE8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7F9F28-9B7C-4D4F-9A38-71431083EC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696200" cy="1295400"/>
          </a:xfrm>
        </p:spPr>
        <p:txBody>
          <a:bodyPr/>
          <a:lstStyle/>
          <a:p>
            <a:r>
              <a:rPr lang="en-US" sz="8000" dirty="0" smtClean="0">
                <a:latin typeface="Arial Rounded MT Bold" pitchFamily="34" charset="0"/>
              </a:rPr>
              <a:t>3.2 Introduction to Email</a:t>
            </a:r>
            <a:endParaRPr lang="en-US" sz="8000" dirty="0"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Email Etiquette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990600"/>
            <a:ext cx="10287000" cy="8001000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Etiquette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Spam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87" y="2021983"/>
            <a:ext cx="4170113" cy="3388217"/>
          </a:xfrm>
          <a:prstGeom prst="rect">
            <a:avLst/>
          </a:prstGeom>
        </p:spPr>
      </p:pic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800600" y="29029"/>
            <a:ext cx="4343400" cy="1799771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rial Rounded MT Bold" pitchFamily="34" charset="0"/>
              </a:rPr>
              <a:t>Spam</a:t>
            </a:r>
            <a:endParaRPr lang="en-US" sz="6600" dirty="0">
              <a:latin typeface="Arial Rounded MT Bold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" y="1600200"/>
            <a:ext cx="4745287" cy="52578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STOP SPAM: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Never reply to spam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Spam filter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Separate email accounts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Give out your email to those you trust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Phishing Examp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1" y="1295400"/>
            <a:ext cx="7033559" cy="5334000"/>
          </a:xfrm>
          <a:prstGeom prst="rect">
            <a:avLst/>
          </a:prstGeom>
        </p:spPr>
      </p:pic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800600" y="29029"/>
            <a:ext cx="4343400" cy="1799771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rial Rounded MT Bold" pitchFamily="34" charset="0"/>
              </a:rPr>
              <a:t>Phishing</a:t>
            </a:r>
            <a:endParaRPr lang="en-US" sz="6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8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0" y="29029"/>
            <a:ext cx="4572000" cy="1799771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Arial Rounded MT Bold" pitchFamily="34" charset="0"/>
              </a:rPr>
              <a:t>Beyond Email</a:t>
            </a:r>
            <a:endParaRPr lang="en-US" sz="6600" dirty="0">
              <a:latin typeface="Arial Rounded MT Bold" pitchFamily="34" charset="0"/>
            </a:endParaRPr>
          </a:p>
        </p:txBody>
      </p:sp>
      <p:pic>
        <p:nvPicPr>
          <p:cNvPr id="2" name="Picture 1" title="Skype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5314043"/>
            <a:ext cx="1333500" cy="1333500"/>
          </a:xfrm>
          <a:prstGeom prst="rect">
            <a:avLst/>
          </a:prstGeom>
        </p:spPr>
      </p:pic>
      <p:pic>
        <p:nvPicPr>
          <p:cNvPr id="3" name="Picture 2" title="Facebook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429000"/>
            <a:ext cx="1333500" cy="1333500"/>
          </a:xfrm>
          <a:prstGeom prst="rect">
            <a:avLst/>
          </a:prstGeom>
        </p:spPr>
      </p:pic>
      <p:pic>
        <p:nvPicPr>
          <p:cNvPr id="4" name="Picture 3" title="Chat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36" y="1423190"/>
            <a:ext cx="1586070" cy="17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Inbox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" y="1558747"/>
            <a:ext cx="9144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 title="Inbox Indicator"/>
          <p:cNvSpPr/>
          <p:nvPr/>
        </p:nvSpPr>
        <p:spPr>
          <a:xfrm>
            <a:off x="1282599" y="3180283"/>
            <a:ext cx="7148285" cy="101071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3886200"/>
            <a:ext cx="2618342" cy="126632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4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Inbox</a:t>
            </a:r>
          </a:p>
        </p:txBody>
      </p:sp>
      <p:pic>
        <p:nvPicPr>
          <p:cNvPr id="7" name="Picture 6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Inbox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title="Email Message Indic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5140"/>
            <a:ext cx="89154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 title="Email Message Indicator"/>
          <p:cNvSpPr/>
          <p:nvPr/>
        </p:nvSpPr>
        <p:spPr>
          <a:xfrm>
            <a:off x="1112157" y="3048000"/>
            <a:ext cx="7148285" cy="241387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34988" y="5461879"/>
            <a:ext cx="5715000" cy="126632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4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Email Message Window</a:t>
            </a:r>
          </a:p>
        </p:txBody>
      </p:sp>
      <p:pic>
        <p:nvPicPr>
          <p:cNvPr id="5" name="Picture 4" title="Library Archive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72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Email Message Window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title="Compose Window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27" y="838200"/>
            <a:ext cx="5900738" cy="54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6328" y="1299949"/>
            <a:ext cx="7699048" cy="1290851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en-US" sz="2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Header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4639" y="2590800"/>
            <a:ext cx="5900737" cy="26670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Body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2427" y="4724400"/>
            <a:ext cx="5900738" cy="1042605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Formatting</a:t>
            </a:r>
            <a:br>
              <a:rPr lang="en-US" sz="2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</a:br>
            <a:endParaRPr lang="en-US" sz="28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4639" y="5773186"/>
            <a:ext cx="5900738" cy="902201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endParaRPr lang="en-US" sz="28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7473" y="2147548"/>
            <a:ext cx="5435068" cy="237006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8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Compose Window</a:t>
            </a:r>
          </a:p>
        </p:txBody>
      </p:sp>
      <p:pic>
        <p:nvPicPr>
          <p:cNvPr id="9" name="Picture 8" title="Library Archive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8" y="205143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28" y="213757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Compose Window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Email Search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8563"/>
          </a:xfrm>
          <a:prstGeom prst="rect">
            <a:avLst/>
          </a:prstGeom>
        </p:spPr>
      </p:pic>
      <p:sp>
        <p:nvSpPr>
          <p:cNvPr id="5" name="Rounded Rectangle 4" title="Search Box Indicator"/>
          <p:cNvSpPr/>
          <p:nvPr/>
        </p:nvSpPr>
        <p:spPr>
          <a:xfrm>
            <a:off x="1981200" y="1219200"/>
            <a:ext cx="4343400" cy="3429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5858" y="1660358"/>
            <a:ext cx="2618342" cy="397042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4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Search</a:t>
            </a:r>
          </a:p>
        </p:txBody>
      </p:sp>
      <p:sp>
        <p:nvSpPr>
          <p:cNvPr id="7" name="Rounded Rectangle 6" title="Search Results Indicator"/>
          <p:cNvSpPr/>
          <p:nvPr/>
        </p:nvSpPr>
        <p:spPr>
          <a:xfrm>
            <a:off x="1752600" y="1646321"/>
            <a:ext cx="7148285" cy="260636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86514" y="3886200"/>
            <a:ext cx="2618342" cy="126632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4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Inbox</a:t>
            </a:r>
          </a:p>
        </p:txBody>
      </p:sp>
      <p:sp>
        <p:nvSpPr>
          <p:cNvPr id="9" name="Rounded Rectangle 8" title="Left Menu Indicator"/>
          <p:cNvSpPr/>
          <p:nvPr/>
        </p:nvSpPr>
        <p:spPr>
          <a:xfrm>
            <a:off x="108857" y="1646321"/>
            <a:ext cx="1567543" cy="521167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5046245"/>
            <a:ext cx="2743200" cy="1202156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en-US" sz="4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Side Bar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title="Yahoo Email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1428"/>
            <a:ext cx="8686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4572000" y="29029"/>
            <a:ext cx="4572000" cy="179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6000" dirty="0" smtClean="0"/>
              <a:t>The Yahoo Look</a:t>
            </a:r>
            <a:endParaRPr lang="en-US" sz="6600" kern="0" dirty="0">
              <a:latin typeface="Arial Rounded MT Bold" pitchFamily="34" charset="0"/>
            </a:endParaRPr>
          </a:p>
        </p:txBody>
      </p:sp>
      <p:pic>
        <p:nvPicPr>
          <p:cNvPr id="4" name="Picture 3" title="Library Archive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Yahoo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/>
              <a:t>3.0.2 </a:t>
            </a:r>
            <a:r>
              <a:rPr lang="en-US" dirty="0" smtClean="0"/>
              <a:t>Creating </a:t>
            </a:r>
            <a:r>
              <a:rPr lang="en-US" dirty="0"/>
              <a:t>an Email Account</a:t>
            </a:r>
          </a:p>
          <a:p>
            <a:r>
              <a:rPr lang="en-US" dirty="0"/>
              <a:t>3.0.3 Writing and Sending an Email</a:t>
            </a:r>
          </a:p>
          <a:p>
            <a:r>
              <a:rPr lang="en-US" dirty="0"/>
              <a:t>3.0.4 Reading and Replying to an Email</a:t>
            </a:r>
          </a:p>
          <a:p>
            <a:r>
              <a:rPr lang="en-US" dirty="0"/>
              <a:t>3.0.5 Forwarding an Email</a:t>
            </a:r>
          </a:p>
          <a:p>
            <a:r>
              <a:rPr lang="en-US" dirty="0"/>
              <a:t>3.0.6 Sending an Attachment</a:t>
            </a:r>
          </a:p>
          <a:p>
            <a:r>
              <a:rPr lang="en-US" dirty="0"/>
              <a:t>3.0.7 Opening an Attachment</a:t>
            </a:r>
          </a:p>
          <a:p>
            <a:r>
              <a:rPr lang="en-US" dirty="0"/>
              <a:t>3.0.8 Adding Contacts</a:t>
            </a:r>
          </a:p>
          <a:p>
            <a:endParaRPr lang="en-US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4572000" y="29029"/>
            <a:ext cx="4572000" cy="179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6000" dirty="0"/>
              <a:t>Hands-on </a:t>
            </a:r>
            <a:r>
              <a:rPr lang="en-US" sz="6000" dirty="0" smtClean="0"/>
              <a:t>Email</a:t>
            </a:r>
            <a:endParaRPr lang="en-US" sz="6600" kern="0" dirty="0">
              <a:latin typeface="Arial Rounded MT Bold" pitchFamily="34" charset="0"/>
            </a:endParaRPr>
          </a:p>
        </p:txBody>
      </p:sp>
      <p:pic>
        <p:nvPicPr>
          <p:cNvPr id="4" name="Picture 3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72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0" y="29029"/>
            <a:ext cx="4572000" cy="1799771"/>
          </a:xfrm>
        </p:spPr>
        <p:txBody>
          <a:bodyPr/>
          <a:lstStyle/>
          <a:p>
            <a:r>
              <a:rPr lang="en-US" sz="6600" dirty="0" smtClean="0">
                <a:latin typeface="Arial Rounded MT Bold" pitchFamily="34" charset="0"/>
              </a:rPr>
              <a:t>Objectives</a:t>
            </a:r>
            <a:endParaRPr lang="en-US" sz="6600" dirty="0">
              <a:latin typeface="Arial Rounded MT Bold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en-US" dirty="0"/>
              <a:t>Create an online email account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/>
              <a:t>Create a secure password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Write, open, reply, send, and forward email </a:t>
            </a:r>
            <a:r>
              <a:rPr lang="en-US" dirty="0"/>
              <a:t>messages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 smtClean="0"/>
              <a:t>Add </a:t>
            </a:r>
            <a:r>
              <a:rPr lang="en-US" dirty="0"/>
              <a:t>contacts to </a:t>
            </a:r>
            <a:r>
              <a:rPr lang="en-US" dirty="0" smtClean="0"/>
              <a:t>a contact list</a:t>
            </a:r>
            <a:endParaRPr lang="en-US" dirty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 smtClean="0"/>
              <a:t>Send and open attachments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title="Wmail vs Snail Mail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09618"/>
              </p:ext>
            </p:extLst>
          </p:nvPr>
        </p:nvGraphicFramePr>
        <p:xfrm>
          <a:off x="914400" y="1549400"/>
          <a:ext cx="7315200" cy="4165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57600"/>
                <a:gridCol w="3657600"/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Email</a:t>
                      </a:r>
                      <a:endParaRPr lang="en-US" sz="4800" dirty="0">
                        <a:latin typeface="Arial Rounded MT Bold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Snail Mail</a:t>
                      </a:r>
                      <a:endParaRPr lang="en-US" sz="4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Send messages instantly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Messages</a:t>
                      </a:r>
                      <a:r>
                        <a:rPr lang="en-US" sz="3200" baseline="0" dirty="0" smtClean="0"/>
                        <a:t> arrive after 2-3 days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Access</a:t>
                      </a:r>
                      <a:r>
                        <a:rPr lang="en-US" sz="3200" baseline="0" dirty="0" smtClean="0"/>
                        <a:t> anywhere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Fixed physical</a:t>
                      </a:r>
                      <a:r>
                        <a:rPr lang="en-US" sz="3200" baseline="0" dirty="0" smtClean="0"/>
                        <a:t> address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Free (with internet access)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Cost of postage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:\Users\BTOP\AppData\Local\Microsoft\Windows\Temporary Internet Files\Content.IE5\SPWR0O0P\MC900047906[1].wmf" title="Snail Mail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5694"/>
            <a:ext cx="1524000" cy="15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TOP\AppData\Local\Microsoft\Windows\Temporary Internet Files\Content.IE5\R3D7MI3K\MC900413668[1].wmf" title="Messy Comput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5257800"/>
            <a:ext cx="1371600" cy="14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Email Vs Snail 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0" y="29029"/>
            <a:ext cx="4572000" cy="1799771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Arial Rounded MT Bold" pitchFamily="34" charset="0"/>
              </a:rPr>
              <a:t>Other Advantages</a:t>
            </a:r>
            <a:endParaRPr lang="en-US" sz="6600" dirty="0">
              <a:latin typeface="Arial Rounded MT Bold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Other tools (calendar, contact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list,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chat)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Private (password protected)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Access other parts of the web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Send emails to large numbers of people at once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More than just text: share pictures and other files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Easy to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organize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0" y="25400"/>
            <a:ext cx="4572000" cy="1799771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Rounded MT Bold" pitchFamily="34" charset="0"/>
              </a:rPr>
              <a:t>Anatomy of an email address</a:t>
            </a:r>
            <a:endParaRPr lang="en-US" sz="4800" dirty="0">
              <a:latin typeface="Arial Rounded MT Bold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57400"/>
            <a:ext cx="82296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r>
              <a:rPr lang="en-US" sz="5400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GaryGlassjaw</a:t>
            </a:r>
            <a:r>
              <a:rPr lang="en-US" sz="5400" u="sng" dirty="0" smtClean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@</a:t>
            </a:r>
            <a:r>
              <a:rPr lang="en-US" sz="54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gmail.com</a:t>
            </a:r>
          </a:p>
          <a:p>
            <a:endParaRPr lang="en-US" sz="5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Left Brace 1" title="Username Brace"/>
          <p:cNvSpPr/>
          <p:nvPr/>
        </p:nvSpPr>
        <p:spPr>
          <a:xfrm rot="16200000" flipV="1">
            <a:off x="2324100" y="1638300"/>
            <a:ext cx="914400" cy="3581400"/>
          </a:xfrm>
          <a:prstGeom prst="leftBrace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 title="At Sign Brace"/>
          <p:cNvSpPr/>
          <p:nvPr/>
        </p:nvSpPr>
        <p:spPr>
          <a:xfrm rot="16200000" flipV="1">
            <a:off x="4495800" y="3200400"/>
            <a:ext cx="914400" cy="457200"/>
          </a:xfrm>
          <a:prstGeom prst="leftBrace">
            <a:avLst/>
          </a:prstGeom>
          <a:ln w="38100"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 title="Email Provider Brace"/>
          <p:cNvSpPr/>
          <p:nvPr/>
        </p:nvSpPr>
        <p:spPr>
          <a:xfrm rot="16200000" flipV="1">
            <a:off x="6286500" y="2019300"/>
            <a:ext cx="914400" cy="2819400"/>
          </a:xfrm>
          <a:prstGeom prst="lef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598" y="3886200"/>
            <a:ext cx="3581401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5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Username</a:t>
            </a:r>
            <a:endParaRPr lang="en-US" sz="54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886200"/>
            <a:ext cx="9144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5400" dirty="0" smtClean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at</a:t>
            </a:r>
            <a:endParaRPr lang="en-US" sz="5400" dirty="0">
              <a:solidFill>
                <a:srgbClr val="00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0" y="3886200"/>
            <a:ext cx="2819400" cy="1676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Email </a:t>
            </a:r>
          </a:p>
          <a:p>
            <a:pPr>
              <a:spcBef>
                <a:spcPts val="0"/>
              </a:spcBef>
            </a:pPr>
            <a:r>
              <a:rPr lang="en-US" sz="5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Provider</a:t>
            </a:r>
            <a:endParaRPr lang="en-US" sz="5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  <p:bldP spid="9" grpId="0" build="p" bldLvl="3"/>
      <p:bldP spid="11" grpId="0" build="p" bldLvl="3"/>
      <p:bldP spid="12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0" y="29029"/>
            <a:ext cx="4572000" cy="1799771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Arial Rounded MT Bold" pitchFamily="34" charset="0"/>
              </a:rPr>
              <a:t>Webmail</a:t>
            </a:r>
            <a:endParaRPr lang="en-US" sz="6600" dirty="0">
              <a:latin typeface="Arial Rounded MT Bold" pitchFamily="34" charset="0"/>
            </a:endParaRPr>
          </a:p>
        </p:txBody>
      </p:sp>
      <p:pic>
        <p:nvPicPr>
          <p:cNvPr id="2" name="Picture 1" title="Gmail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3276600" cy="1475946"/>
          </a:xfrm>
          <a:prstGeom prst="rect">
            <a:avLst/>
          </a:prstGeom>
        </p:spPr>
      </p:pic>
      <p:pic>
        <p:nvPicPr>
          <p:cNvPr id="4" name="Picture 3" title="Yahoo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32" y="3052440"/>
            <a:ext cx="3710868" cy="705065"/>
          </a:xfrm>
          <a:prstGeom prst="rect">
            <a:avLst/>
          </a:prstGeom>
        </p:spPr>
      </p:pic>
      <p:pic>
        <p:nvPicPr>
          <p:cNvPr id="8" name="Picture 7" title="Hotmail Log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2" b="35750"/>
          <a:stretch/>
        </p:blipFill>
        <p:spPr>
          <a:xfrm>
            <a:off x="2310889" y="4604657"/>
            <a:ext cx="4470911" cy="13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0" y="29029"/>
            <a:ext cx="4572000" cy="1799771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Arial Rounded MT Bold" pitchFamily="34" charset="0"/>
              </a:rPr>
              <a:t>Email Lingo</a:t>
            </a:r>
            <a:endParaRPr lang="en-US" sz="6600" dirty="0">
              <a:latin typeface="Arial Rounded MT Bold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81200"/>
            <a:ext cx="8229600" cy="3581400"/>
          </a:xfrm>
        </p:spPr>
        <p:txBody>
          <a:bodyPr numCol="2">
            <a:no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Send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Reply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Forward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Inbox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CC/BCC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Attachment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Contact list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Filter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Delete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Spam</a:t>
            </a:r>
          </a:p>
          <a:p>
            <a:pPr marL="457200" lvl="0" indent="-457200" algn="l">
              <a:buFont typeface="Arial" pitchFamily="34" charset="0"/>
              <a:buChar char="•"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lvl="0" algn="l"/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 algn="l">
              <a:buFont typeface="Arial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09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0" y="29029"/>
            <a:ext cx="4572000" cy="1799771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Arial Rounded MT Bold" pitchFamily="34" charset="0"/>
              </a:rPr>
              <a:t>Passwords</a:t>
            </a:r>
            <a:endParaRPr lang="en-US" sz="6600" dirty="0">
              <a:latin typeface="Arial Rounded MT Bold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Make your password difficult to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guess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Don’t use your dog’s name, birthday, or complete words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Use capital and lowercase letters, numbers, and symbols such as !@#$%^&amp;*()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Longer is better (8 or more characters)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Never tell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anyone your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password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Know how to recover your password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0" y="29029"/>
            <a:ext cx="4572000" cy="1799771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Arial Rounded MT Bold" pitchFamily="34" charset="0"/>
              </a:rPr>
              <a:t>Email Etiquette</a:t>
            </a:r>
            <a:endParaRPr lang="en-US" sz="6600" dirty="0">
              <a:latin typeface="Arial Rounded MT Bold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Reply vs. reply all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Greeting and closing/Subject line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Consider your readers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Spell check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Formatting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DON’T TYPE IN ALL CAPS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Protect privacy with BCC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title="Manners Book Cov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07545">
            <a:off x="5676849" y="2191801"/>
            <a:ext cx="2654936" cy="33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12688</TotalTime>
  <Words>304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Rounded MT Bold</vt:lpstr>
      <vt:lpstr>Calibri</vt:lpstr>
      <vt:lpstr>Default Design</vt:lpstr>
      <vt:lpstr>3.2 Introduction to Email</vt:lpstr>
      <vt:lpstr>Objectives</vt:lpstr>
      <vt:lpstr>Email Vs Snail Mail</vt:lpstr>
      <vt:lpstr>Other Advantages</vt:lpstr>
      <vt:lpstr>Anatomy of an email address</vt:lpstr>
      <vt:lpstr>Webmail</vt:lpstr>
      <vt:lpstr>Email Lingo</vt:lpstr>
      <vt:lpstr>Passwords</vt:lpstr>
      <vt:lpstr>Email Etiquette</vt:lpstr>
      <vt:lpstr>Etiquette Example</vt:lpstr>
      <vt:lpstr>Spam</vt:lpstr>
      <vt:lpstr>Phishing</vt:lpstr>
      <vt:lpstr>Beyond Email</vt:lpstr>
      <vt:lpstr>Inbox Example</vt:lpstr>
      <vt:lpstr>Email Message Window Example</vt:lpstr>
      <vt:lpstr>Compose Window Example</vt:lpstr>
      <vt:lpstr>Search Example</vt:lpstr>
      <vt:lpstr>Yahoo Example</vt:lpstr>
      <vt:lpstr>Hands-On Email</vt:lpstr>
    </vt:vector>
  </TitlesOfParts>
  <Company>Home Base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Goyco, Jorge A</cp:lastModifiedBy>
  <cp:revision>167</cp:revision>
  <dcterms:created xsi:type="dcterms:W3CDTF">2006-08-02T18:25:36Z</dcterms:created>
  <dcterms:modified xsi:type="dcterms:W3CDTF">2018-04-04T17:11:32Z</dcterms:modified>
</cp:coreProperties>
</file>